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4"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73"/>
    <p:restoredTop sz="94648"/>
  </p:normalViewPr>
  <p:slideViewPr>
    <p:cSldViewPr snapToGrid="0">
      <p:cViewPr varScale="1">
        <p:scale>
          <a:sx n="76" d="100"/>
          <a:sy n="76" d="100"/>
        </p:scale>
        <p:origin x="200" y="8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A880BFF-0A3F-E84A-BF1D-143698B5FAB2}" type="datetimeFigureOut">
              <a:rPr lang="en-US" smtClean="0"/>
              <a:t>6/7/23</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1072533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880BFF-0A3F-E84A-BF1D-143698B5FAB2}" type="datetimeFigureOut">
              <a:rPr lang="en-US" smtClean="0"/>
              <a:t>6/7/23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100018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880BFF-0A3F-E84A-BF1D-143698B5FAB2}" type="datetimeFigureOut">
              <a:rPr lang="en-US" smtClean="0"/>
              <a:t>6/7/23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4253002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880BFF-0A3F-E84A-BF1D-143698B5FAB2}" type="datetimeFigureOut">
              <a:rPr lang="en-US" smtClean="0"/>
              <a:t>6/7/23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3673334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880BFF-0A3F-E84A-BF1D-143698B5FAB2}" type="datetimeFigureOut">
              <a:rPr lang="en-US" smtClean="0"/>
              <a:t>6/7/23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349543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880BFF-0A3F-E84A-BF1D-143698B5FAB2}" type="datetimeFigureOut">
              <a:rPr lang="en-US" smtClean="0"/>
              <a:t>6/7/23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2201249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880BFF-0A3F-E84A-BF1D-143698B5FAB2}" type="datetimeFigureOut">
              <a:rPr lang="en-US" smtClean="0"/>
              <a:t>6/7/23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213965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0BFF-0A3F-E84A-BF1D-143698B5FAB2}" type="datetimeFigureOut">
              <a:rPr lang="en-US" smtClean="0"/>
              <a:t>6/7/23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2533766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0BFF-0A3F-E84A-BF1D-143698B5FAB2}" type="datetimeFigureOut">
              <a:rPr lang="en-US" smtClean="0"/>
              <a:t>6/7/23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1619554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0BFF-0A3F-E84A-BF1D-143698B5FAB2}" type="datetimeFigureOut">
              <a:rPr lang="en-US" smtClean="0"/>
              <a:t>6/7/23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3597912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0BFF-0A3F-E84A-BF1D-143698B5FAB2}" type="datetimeFigureOut">
              <a:rPr lang="en-US" smtClean="0"/>
              <a:t>6/7/23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1988292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0BFF-0A3F-E84A-BF1D-143698B5FAB2}" type="datetimeFigureOut">
              <a:rPr lang="en-US" smtClean="0"/>
              <a:t>6/7/23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DCDB4-90AD-A740-BB57-2E0313A555DC}"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14876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0BFF-0A3F-E84A-BF1D-143698B5FAB2}" type="datetimeFigureOut">
              <a:rPr lang="en-US" smtClean="0"/>
              <a:t>6/7/23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1709169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A880BFF-0A3F-E84A-BF1D-143698B5FAB2}" type="datetimeFigureOut">
              <a:rPr lang="en-US" smtClean="0"/>
              <a:t>6/7/23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1742828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A880BFF-0A3F-E84A-BF1D-143698B5FAB2}" type="datetimeFigureOut">
              <a:rPr lang="en-US" smtClean="0"/>
              <a:t>6/7/23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2928581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880BFF-0A3F-E84A-BF1D-143698B5FAB2}" type="datetimeFigureOut">
              <a:rPr lang="en-US" smtClean="0"/>
              <a:t>6/7/23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1397877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880BFF-0A3F-E84A-BF1D-143698B5FAB2}" type="datetimeFigureOut">
              <a:rPr lang="en-US" smtClean="0"/>
              <a:t>6/7/23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DCDB4-90AD-A740-BB57-2E0313A555DC}" type="slidenum">
              <a:rPr lang="en-US" smtClean="0"/>
              <a:t>‹#›</a:t>
            </a:fld>
            <a:endParaRPr lang="en-US"/>
          </a:p>
        </p:txBody>
      </p:sp>
    </p:spTree>
    <p:extLst>
      <p:ext uri="{BB962C8B-B14F-4D97-AF65-F5344CB8AC3E}">
        <p14:creationId xmlns:p14="http://schemas.microsoft.com/office/powerpoint/2010/main" val="1490420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A880BFF-0A3F-E84A-BF1D-143698B5FAB2}" type="datetimeFigureOut">
              <a:rPr lang="en-US" smtClean="0"/>
              <a:t>6/7/23</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20DCDB4-90AD-A740-BB57-2E0313A555DC}" type="slidenum">
              <a:rPr lang="en-US" smtClean="0"/>
              <a:t>‹#›</a:t>
            </a:fld>
            <a:endParaRPr lang="en-US"/>
          </a:p>
        </p:txBody>
      </p:sp>
    </p:spTree>
    <p:extLst>
      <p:ext uri="{BB962C8B-B14F-4D97-AF65-F5344CB8AC3E}">
        <p14:creationId xmlns:p14="http://schemas.microsoft.com/office/powerpoint/2010/main" val="206438320"/>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068ACACB-DD9E-4155-84BF-8E4D43DEC1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20" name="Rectangle 19">
              <a:extLst>
                <a:ext uri="{FF2B5EF4-FFF2-40B4-BE49-F238E27FC236}">
                  <a16:creationId xmlns:a16="http://schemas.microsoft.com/office/drawing/2014/main" id="{8A7B0AF6-6256-4262-A76E-47B08EAB92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a:extLst>
                <a:ext uri="{FF2B5EF4-FFF2-40B4-BE49-F238E27FC236}">
                  <a16:creationId xmlns:a16="http://schemas.microsoft.com/office/drawing/2014/main" id="{8034A3B1-2FBE-4771-84C6-797415E99D22}"/>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14" name="Picture 4" descr="Magnifying glass showing decling performance">
            <a:extLst>
              <a:ext uri="{FF2B5EF4-FFF2-40B4-BE49-F238E27FC236}">
                <a16:creationId xmlns:a16="http://schemas.microsoft.com/office/drawing/2014/main" id="{DC90B9B9-0B39-B4BA-C906-9BC7BD853223}"/>
              </a:ext>
            </a:extLst>
          </p:cNvPr>
          <p:cNvPicPr>
            <a:picLocks noChangeAspect="1"/>
          </p:cNvPicPr>
          <p:nvPr/>
        </p:nvPicPr>
        <p:blipFill rotWithShape="1">
          <a:blip r:embed="rId4">
            <a:duotone>
              <a:prstClr val="black"/>
              <a:schemeClr val="accent5">
                <a:tint val="45000"/>
                <a:satMod val="400000"/>
              </a:schemeClr>
            </a:duotone>
            <a:alphaModFix/>
          </a:blip>
          <a:srcRect t="3834" b="11871"/>
          <a:stretch/>
        </p:blipFill>
        <p:spPr>
          <a:xfrm>
            <a:off x="3611" y="10"/>
            <a:ext cx="12188389" cy="6857990"/>
          </a:xfrm>
          <a:prstGeom prst="rect">
            <a:avLst/>
          </a:prstGeom>
        </p:spPr>
      </p:pic>
      <p:grpSp>
        <p:nvGrpSpPr>
          <p:cNvPr id="23" name="Group 22">
            <a:extLst>
              <a:ext uri="{FF2B5EF4-FFF2-40B4-BE49-F238E27FC236}">
                <a16:creationId xmlns:a16="http://schemas.microsoft.com/office/drawing/2014/main" id="{BF3AEE19-128A-4FF8-954B-A9724F42E0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24" name="Round Diagonal Corner Rectangle 7">
              <a:extLst>
                <a:ext uri="{FF2B5EF4-FFF2-40B4-BE49-F238E27FC236}">
                  <a16:creationId xmlns:a16="http://schemas.microsoft.com/office/drawing/2014/main" id="{80F57FCB-2163-4EF8-B6A7-023F6B877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77AB9C7F-4D09-4E13-BD9A-E5C14E37AFD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26" name="Freeform 32">
                <a:extLst>
                  <a:ext uri="{FF2B5EF4-FFF2-40B4-BE49-F238E27FC236}">
                    <a16:creationId xmlns:a16="http://schemas.microsoft.com/office/drawing/2014/main" id="{043B40A6-216C-4409-942A-16B4141973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7" name="Freeform 33">
                <a:extLst>
                  <a:ext uri="{FF2B5EF4-FFF2-40B4-BE49-F238E27FC236}">
                    <a16:creationId xmlns:a16="http://schemas.microsoft.com/office/drawing/2014/main" id="{6F5ED6F5-BEC7-4798-943B-12105A5178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8" name="Freeform 34">
                <a:extLst>
                  <a:ext uri="{FF2B5EF4-FFF2-40B4-BE49-F238E27FC236}">
                    <a16:creationId xmlns:a16="http://schemas.microsoft.com/office/drawing/2014/main" id="{45C6ABB9-CB59-444A-9A14-96A037BC42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9" name="Freeform 37">
                <a:extLst>
                  <a:ext uri="{FF2B5EF4-FFF2-40B4-BE49-F238E27FC236}">
                    <a16:creationId xmlns:a16="http://schemas.microsoft.com/office/drawing/2014/main" id="{C5F74DA3-506A-4911-BADD-B5DADFA9C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0" name="Freeform 35">
                <a:extLst>
                  <a:ext uri="{FF2B5EF4-FFF2-40B4-BE49-F238E27FC236}">
                    <a16:creationId xmlns:a16="http://schemas.microsoft.com/office/drawing/2014/main" id="{364BA096-7428-4C20-ABC8-CEBBC3E6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1" name="Freeform 36">
                <a:extLst>
                  <a:ext uri="{FF2B5EF4-FFF2-40B4-BE49-F238E27FC236}">
                    <a16:creationId xmlns:a16="http://schemas.microsoft.com/office/drawing/2014/main" id="{25CA3B41-F8C1-48AF-B4B0-83A0E662AA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2" name="Freeform 38">
                <a:extLst>
                  <a:ext uri="{FF2B5EF4-FFF2-40B4-BE49-F238E27FC236}">
                    <a16:creationId xmlns:a16="http://schemas.microsoft.com/office/drawing/2014/main" id="{A2E4BFFC-0D72-4691-AC6F-6D446092C8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3" name="Freeform 39">
                <a:extLst>
                  <a:ext uri="{FF2B5EF4-FFF2-40B4-BE49-F238E27FC236}">
                    <a16:creationId xmlns:a16="http://schemas.microsoft.com/office/drawing/2014/main" id="{7E81AA48-AA02-4008-9B21-B1BB05042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4" name="Freeform 40">
                <a:extLst>
                  <a:ext uri="{FF2B5EF4-FFF2-40B4-BE49-F238E27FC236}">
                    <a16:creationId xmlns:a16="http://schemas.microsoft.com/office/drawing/2014/main" id="{08B8F28E-CB03-4B11-8575-F1AB3A12A3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5" name="Rectangle 41">
                <a:extLst>
                  <a:ext uri="{FF2B5EF4-FFF2-40B4-BE49-F238E27FC236}">
                    <a16:creationId xmlns:a16="http://schemas.microsoft.com/office/drawing/2014/main" id="{6F2B917E-B873-4E35-8D18-F116784B501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36" name="Freeform 32">
                <a:extLst>
                  <a:ext uri="{FF2B5EF4-FFF2-40B4-BE49-F238E27FC236}">
                    <a16:creationId xmlns:a16="http://schemas.microsoft.com/office/drawing/2014/main" id="{DA0EBFF7-C330-4AEE-806E-6A2D745425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7" name="Freeform 33">
                <a:extLst>
                  <a:ext uri="{FF2B5EF4-FFF2-40B4-BE49-F238E27FC236}">
                    <a16:creationId xmlns:a16="http://schemas.microsoft.com/office/drawing/2014/main" id="{2A66CF61-D72F-4E03-B74E-4BDD67D1CA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8" name="Freeform 34">
                <a:extLst>
                  <a:ext uri="{FF2B5EF4-FFF2-40B4-BE49-F238E27FC236}">
                    <a16:creationId xmlns:a16="http://schemas.microsoft.com/office/drawing/2014/main" id="{04DE5338-105A-4EB0-8FE2-D41DC2F984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9" name="Freeform 37">
                <a:extLst>
                  <a:ext uri="{FF2B5EF4-FFF2-40B4-BE49-F238E27FC236}">
                    <a16:creationId xmlns:a16="http://schemas.microsoft.com/office/drawing/2014/main" id="{C9A1C85F-5B5B-47FA-8C0C-66F75C274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40" name="Freeform 35">
                <a:extLst>
                  <a:ext uri="{FF2B5EF4-FFF2-40B4-BE49-F238E27FC236}">
                    <a16:creationId xmlns:a16="http://schemas.microsoft.com/office/drawing/2014/main" id="{75F79533-DD24-4E6A-83A1-9E21DF5651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41" name="Freeform 36">
                <a:extLst>
                  <a:ext uri="{FF2B5EF4-FFF2-40B4-BE49-F238E27FC236}">
                    <a16:creationId xmlns:a16="http://schemas.microsoft.com/office/drawing/2014/main" id="{376D6142-024F-4BD4-95B7-A6D05EF593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42" name="Freeform 38">
                <a:extLst>
                  <a:ext uri="{FF2B5EF4-FFF2-40B4-BE49-F238E27FC236}">
                    <a16:creationId xmlns:a16="http://schemas.microsoft.com/office/drawing/2014/main" id="{CD28FD54-698D-4BAD-92FC-2897067450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43" name="Freeform 39">
                <a:extLst>
                  <a:ext uri="{FF2B5EF4-FFF2-40B4-BE49-F238E27FC236}">
                    <a16:creationId xmlns:a16="http://schemas.microsoft.com/office/drawing/2014/main" id="{47EFA16F-61E8-404C-840D-A8AE44F51F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44" name="Freeform 40">
                <a:extLst>
                  <a:ext uri="{FF2B5EF4-FFF2-40B4-BE49-F238E27FC236}">
                    <a16:creationId xmlns:a16="http://schemas.microsoft.com/office/drawing/2014/main" id="{09E4A29B-6AEB-4F87-9189-F506B278A7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45" name="Rectangle 41">
                <a:extLst>
                  <a:ext uri="{FF2B5EF4-FFF2-40B4-BE49-F238E27FC236}">
                    <a16:creationId xmlns:a16="http://schemas.microsoft.com/office/drawing/2014/main" id="{338E5AEE-F711-46EB-9890-E720C8B8523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2" name="Title 1">
            <a:extLst>
              <a:ext uri="{FF2B5EF4-FFF2-40B4-BE49-F238E27FC236}">
                <a16:creationId xmlns:a16="http://schemas.microsoft.com/office/drawing/2014/main" id="{CD9E3D30-CD41-1CF1-9313-558830539358}"/>
              </a:ext>
            </a:extLst>
          </p:cNvPr>
          <p:cNvSpPr>
            <a:spLocks noGrp="1"/>
          </p:cNvSpPr>
          <p:nvPr>
            <p:ph type="ctrTitle"/>
          </p:nvPr>
        </p:nvSpPr>
        <p:spPr>
          <a:xfrm>
            <a:off x="2667000" y="2328334"/>
            <a:ext cx="6858000" cy="1367896"/>
          </a:xfrm>
        </p:spPr>
        <p:txBody>
          <a:bodyPr>
            <a:normAutofit/>
          </a:bodyPr>
          <a:lstStyle/>
          <a:p>
            <a:pPr algn="ctr"/>
            <a:r>
              <a:rPr lang="en-US" sz="4400">
                <a:latin typeface="Avenir Next LT Pro" panose="020B0504020202020204" pitchFamily="34" charset="77"/>
                <a:ea typeface="Roboto" panose="02000000000000000000" pitchFamily="2" charset="0"/>
                <a:cs typeface="Roboto" panose="02000000000000000000" pitchFamily="2" charset="0"/>
              </a:rPr>
              <a:t>Research Portfolio</a:t>
            </a:r>
          </a:p>
        </p:txBody>
      </p:sp>
      <p:sp>
        <p:nvSpPr>
          <p:cNvPr id="3" name="Subtitle 2">
            <a:extLst>
              <a:ext uri="{FF2B5EF4-FFF2-40B4-BE49-F238E27FC236}">
                <a16:creationId xmlns:a16="http://schemas.microsoft.com/office/drawing/2014/main" id="{9700596E-E328-E8C6-8838-AB26D9BF770D}"/>
              </a:ext>
            </a:extLst>
          </p:cNvPr>
          <p:cNvSpPr>
            <a:spLocks noGrp="1"/>
          </p:cNvSpPr>
          <p:nvPr>
            <p:ph type="subTitle" idx="1"/>
          </p:nvPr>
        </p:nvSpPr>
        <p:spPr>
          <a:xfrm>
            <a:off x="2667001" y="3602038"/>
            <a:ext cx="6857999" cy="953029"/>
          </a:xfrm>
        </p:spPr>
        <p:txBody>
          <a:bodyPr>
            <a:normAutofit/>
          </a:bodyPr>
          <a:lstStyle/>
          <a:p>
            <a:pPr algn="ctr"/>
            <a:r>
              <a:rPr lang="en-US">
                <a:latin typeface="Avenir Next LT Pro" panose="020B0504020202020204" pitchFamily="34" charset="77"/>
                <a:ea typeface="Roboto" panose="02000000000000000000" pitchFamily="2" charset="0"/>
                <a:cs typeface="Roboto" panose="02000000000000000000" pitchFamily="2" charset="0"/>
              </a:rPr>
              <a:t>By: Jack </a:t>
            </a:r>
            <a:r>
              <a:rPr lang="en-US" err="1">
                <a:latin typeface="Avenir Next LT Pro" panose="020B0504020202020204" pitchFamily="34" charset="77"/>
                <a:ea typeface="Roboto" panose="02000000000000000000" pitchFamily="2" charset="0"/>
                <a:cs typeface="Roboto" panose="02000000000000000000" pitchFamily="2" charset="0"/>
              </a:rPr>
              <a:t>Peeples</a:t>
            </a:r>
            <a:endParaRPr lang="en-US">
              <a:latin typeface="Avenir Next LT Pro" panose="020B0504020202020204" pitchFamily="34" charset="77"/>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8430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8"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CC6508-C400-DA01-04C9-5AF475761B8B}"/>
              </a:ext>
            </a:extLst>
          </p:cNvPr>
          <p:cNvSpPr>
            <a:spLocks noGrp="1"/>
          </p:cNvSpPr>
          <p:nvPr>
            <p:ph type="title"/>
          </p:nvPr>
        </p:nvSpPr>
        <p:spPr>
          <a:xfrm>
            <a:off x="855266" y="618518"/>
            <a:ext cx="2851417" cy="1478570"/>
          </a:xfrm>
        </p:spPr>
        <p:txBody>
          <a:bodyPr>
            <a:normAutofit/>
          </a:bodyPr>
          <a:lstStyle/>
          <a:p>
            <a:r>
              <a:rPr lang="en-US" sz="1500">
                <a:solidFill>
                  <a:srgbClr val="FFFFFF"/>
                </a:solidFill>
                <a:latin typeface="Avenir Next LT Pro" panose="020B0504020202020204" pitchFamily="34" charset="77"/>
                <a:ea typeface="Roboto" panose="02000000000000000000" pitchFamily="2" charset="0"/>
                <a:cs typeface="Roboto" panose="02000000000000000000" pitchFamily="2" charset="0"/>
              </a:rPr>
              <a:t>Focus Group-Increasing involvement or attendance with Narcan training on campus</a:t>
            </a:r>
          </a:p>
        </p:txBody>
      </p:sp>
      <p:sp>
        <p:nvSpPr>
          <p:cNvPr id="3" name="Content Placeholder 2">
            <a:extLst>
              <a:ext uri="{FF2B5EF4-FFF2-40B4-BE49-F238E27FC236}">
                <a16:creationId xmlns:a16="http://schemas.microsoft.com/office/drawing/2014/main" id="{2BF128EC-1F46-C988-D777-CFA7EB769347}"/>
              </a:ext>
            </a:extLst>
          </p:cNvPr>
          <p:cNvSpPr>
            <a:spLocks noGrp="1"/>
          </p:cNvSpPr>
          <p:nvPr>
            <p:ph idx="1"/>
          </p:nvPr>
        </p:nvSpPr>
        <p:spPr>
          <a:xfrm>
            <a:off x="844620" y="2249487"/>
            <a:ext cx="2862444" cy="3957302"/>
          </a:xfrm>
        </p:spPr>
        <p:txBody>
          <a:bodyPr>
            <a:normAutofit/>
          </a:bodyPr>
          <a:lstStyle/>
          <a:p>
            <a:pPr marL="0" indent="0">
              <a:buNone/>
            </a:pPr>
            <a:r>
              <a:rPr lang="en-US" sz="1400">
                <a:solidFill>
                  <a:srgbClr val="FFFFFF"/>
                </a:solidFill>
                <a:latin typeface="Arial" panose="020B0604020202020204" pitchFamily="34" charset="0"/>
                <a:ea typeface="Microsoft JhengHei" panose="020B0604030504040204" pitchFamily="34" charset="-120"/>
                <a:cs typeface="Arial" panose="020B0604020202020204" pitchFamily="34" charset="0"/>
              </a:rPr>
              <a:t>In the focus group team, I practiced qualitative research by preparing a transcript with questions relevant to the topic of Narcan training. Our team conducted two focus groups asking UO students for their opinions about Narcan training on the college campus. From there, we could code each section based on the responses.</a:t>
            </a:r>
          </a:p>
          <a:p>
            <a:pPr marL="0" indent="0">
              <a:buNone/>
            </a:pPr>
            <a:br>
              <a:rPr lang="en-US" sz="1400" b="0">
                <a:solidFill>
                  <a:srgbClr val="FFFFFF"/>
                </a:solidFill>
                <a:effectLst/>
                <a:latin typeface="Arial" panose="020B0604020202020204" pitchFamily="34" charset="0"/>
                <a:ea typeface="Microsoft JhengHei" panose="020B0604030504040204" pitchFamily="34" charset="-120"/>
                <a:cs typeface="Arial" panose="020B0604020202020204" pitchFamily="34" charset="0"/>
              </a:rPr>
            </a:br>
            <a:endParaRPr lang="en-US" sz="1400">
              <a:solidFill>
                <a:srgbClr val="FFFFFF"/>
              </a:solidFill>
              <a:latin typeface="Arial" panose="020B0604020202020204" pitchFamily="34" charset="0"/>
              <a:ea typeface="Microsoft JhengHei" panose="020B0604030504040204" pitchFamily="34" charset="-120"/>
              <a:cs typeface="Arial" panose="020B0604020202020204" pitchFamily="34" charset="0"/>
            </a:endParaRPr>
          </a:p>
          <a:p>
            <a:endParaRPr lang="en-US" sz="1400">
              <a:solidFill>
                <a:srgbClr val="FFFFFF"/>
              </a:solidFill>
            </a:endParaRPr>
          </a:p>
          <a:p>
            <a:endParaRPr lang="en-US" sz="1400">
              <a:solidFill>
                <a:srgbClr val="FFFFFF"/>
              </a:solidFill>
            </a:endParaRPr>
          </a:p>
        </p:txBody>
      </p:sp>
      <p:grpSp>
        <p:nvGrpSpPr>
          <p:cNvPr id="20" name="Group 19">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1"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2"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38"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pic>
        <p:nvPicPr>
          <p:cNvPr id="7" name="Picture 6" descr="A screenshot of a social media post&#10;&#10;Description automatically generated with medium confidence">
            <a:extLst>
              <a:ext uri="{FF2B5EF4-FFF2-40B4-BE49-F238E27FC236}">
                <a16:creationId xmlns:a16="http://schemas.microsoft.com/office/drawing/2014/main" id="{E8446AA1-3267-235E-563F-44D1BAE28C56}"/>
              </a:ext>
            </a:extLst>
          </p:cNvPr>
          <p:cNvPicPr>
            <a:picLocks noChangeAspect="1"/>
          </p:cNvPicPr>
          <p:nvPr/>
        </p:nvPicPr>
        <p:blipFill rotWithShape="1">
          <a:blip r:embed="rId3"/>
          <a:srcRect b="7346"/>
          <a:stretch/>
        </p:blipFill>
        <p:spPr>
          <a:xfrm>
            <a:off x="4711778" y="1722530"/>
            <a:ext cx="6844045" cy="3408436"/>
          </a:xfrm>
          <a:prstGeom prst="rect">
            <a:avLst/>
          </a:prstGeom>
        </p:spPr>
      </p:pic>
    </p:spTree>
    <p:extLst>
      <p:ext uri="{BB962C8B-B14F-4D97-AF65-F5344CB8AC3E}">
        <p14:creationId xmlns:p14="http://schemas.microsoft.com/office/powerpoint/2010/main" val="2482282047"/>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09E12-0856-CDF6-632E-0EAFC9B70CEA}"/>
              </a:ext>
            </a:extLst>
          </p:cNvPr>
          <p:cNvSpPr>
            <a:spLocks noGrp="1"/>
          </p:cNvSpPr>
          <p:nvPr>
            <p:ph type="title"/>
          </p:nvPr>
        </p:nvSpPr>
        <p:spPr>
          <a:xfrm>
            <a:off x="1141413" y="618518"/>
            <a:ext cx="9905998" cy="1478570"/>
          </a:xfrm>
        </p:spPr>
        <p:txBody>
          <a:bodyPr>
            <a:normAutofit/>
          </a:bodyPr>
          <a:lstStyle/>
          <a:p>
            <a:r>
              <a:rPr lang="en-US" sz="3300" dirty="0">
                <a:latin typeface="Avenir Next LT Pro" panose="020B0504020202020204" pitchFamily="34" charset="77"/>
              </a:rPr>
              <a:t>Survey-Increasing Involvement or attendance with Narcan training on campus</a:t>
            </a:r>
          </a:p>
        </p:txBody>
      </p:sp>
      <p:pic>
        <p:nvPicPr>
          <p:cNvPr id="5" name="Picture 4" descr="A picture containing text, screenshot&#10;&#10;Description automatically generated">
            <a:extLst>
              <a:ext uri="{FF2B5EF4-FFF2-40B4-BE49-F238E27FC236}">
                <a16:creationId xmlns:a16="http://schemas.microsoft.com/office/drawing/2014/main" id="{82B98E8B-EF6E-9C01-7E87-447D554C2D5C}"/>
              </a:ext>
            </a:extLst>
          </p:cNvPr>
          <p:cNvPicPr>
            <a:picLocks noChangeAspect="1"/>
          </p:cNvPicPr>
          <p:nvPr/>
        </p:nvPicPr>
        <p:blipFill>
          <a:blip r:embed="rId3"/>
          <a:stretch>
            <a:fillRect/>
          </a:stretch>
        </p:blipFill>
        <p:spPr>
          <a:xfrm>
            <a:off x="1141410" y="2249487"/>
            <a:ext cx="4954589" cy="3541714"/>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Content Placeholder 2">
            <a:extLst>
              <a:ext uri="{FF2B5EF4-FFF2-40B4-BE49-F238E27FC236}">
                <a16:creationId xmlns:a16="http://schemas.microsoft.com/office/drawing/2014/main" id="{DA219981-9DB8-DD24-45AE-A6B16A893BA3}"/>
              </a:ext>
            </a:extLst>
          </p:cNvPr>
          <p:cNvSpPr>
            <a:spLocks noGrp="1"/>
          </p:cNvSpPr>
          <p:nvPr>
            <p:ph idx="1"/>
          </p:nvPr>
        </p:nvSpPr>
        <p:spPr>
          <a:xfrm>
            <a:off x="6336727" y="2249487"/>
            <a:ext cx="4710683" cy="3541714"/>
          </a:xfrm>
        </p:spPr>
        <p:txBody>
          <a:bodyPr>
            <a:normAutofit/>
          </a:bodyPr>
          <a:lstStyle/>
          <a:p>
            <a:pPr marL="0" indent="0">
              <a:lnSpc>
                <a:spcPct val="110000"/>
              </a:lnSpc>
              <a:buNone/>
            </a:pPr>
            <a:r>
              <a:rPr lang="en-US" sz="1700" dirty="0">
                <a:latin typeface="Arial" panose="020B0604020202020204" pitchFamily="34" charset="0"/>
                <a:cs typeface="Arial" panose="020B0604020202020204" pitchFamily="34" charset="0"/>
              </a:rPr>
              <a:t>In the survey team, I convinced 10 UO students to take a survey about Narcan training. After every student got their 10 respondents to complete the survey, My team and I used Qualtrics to create a single-item and crosstab analysis for each section of the survey. I was responsible for creating a single-item and crosstab analysis for the channels and settings section. After working with this team, I have become proficient in conducting surveys and using Qualtrics for quantitative analysis.</a:t>
            </a:r>
          </a:p>
          <a:p>
            <a:pPr>
              <a:lnSpc>
                <a:spcPct val="110000"/>
              </a:lnSpc>
            </a:pPr>
            <a:endParaRPr lang="en-US" sz="1700" dirty="0"/>
          </a:p>
          <a:p>
            <a:pPr>
              <a:lnSpc>
                <a:spcPct val="110000"/>
              </a:lnSpc>
            </a:pPr>
            <a:endParaRPr lang="en-US" sz="1700" dirty="0"/>
          </a:p>
        </p:txBody>
      </p:sp>
    </p:spTree>
    <p:extLst>
      <p:ext uri="{BB962C8B-B14F-4D97-AF65-F5344CB8AC3E}">
        <p14:creationId xmlns:p14="http://schemas.microsoft.com/office/powerpoint/2010/main" val="26245613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{EDCA317E-5B1D-E949-8CB6-0DB7CE87FF48}tf10001122</Template>
  <TotalTime>120</TotalTime>
  <Words>170</Words>
  <Application>Microsoft Macintosh PowerPoint</Application>
  <PresentationFormat>Widescreen</PresentationFormat>
  <Paragraphs>7</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Avenir Next LT Pro</vt:lpstr>
      <vt:lpstr>Tw Cen MT</vt:lpstr>
      <vt:lpstr>Circuit</vt:lpstr>
      <vt:lpstr>Research Portfolio</vt:lpstr>
      <vt:lpstr>Focus Group-Increasing involvement or attendance with Narcan training on campus</vt:lpstr>
      <vt:lpstr>Survey-Increasing Involvement or attendance with Narcan training on campus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Portfolio</dc:title>
  <dc:creator>Jack Peeples</dc:creator>
  <cp:lastModifiedBy>Jack Peeples</cp:lastModifiedBy>
  <cp:revision>2</cp:revision>
  <dcterms:created xsi:type="dcterms:W3CDTF">2023-06-07T05:13:52Z</dcterms:created>
  <dcterms:modified xsi:type="dcterms:W3CDTF">2023-06-07T19:19:41Z</dcterms:modified>
</cp:coreProperties>
</file>